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5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76" d="100"/>
          <a:sy n="76" d="100"/>
        </p:scale>
        <p:origin x="-90" y="-8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566A2497-4269-45D5-A6F3-69034BC053B9}" type="slidenum">
              <a:rPr lang="it-IT" smtClean="0"/>
              <a:pPr/>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65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p14="http://schemas.microsoft.com/office/powerpoint/2010/main" val="38208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902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908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p14="http://schemas.microsoft.com/office/powerpoint/2010/main" val="119626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35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96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777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8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p14="http://schemas.microsoft.com/office/powerpoint/2010/main" val="97589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68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p14="http://schemas.microsoft.com/office/powerpoint/2010/main" val="423559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66A2497-4269-45D5-A6F3-69034BC053B9}" type="slidenum">
              <a:rPr lang="it-IT" smtClean="0"/>
              <a:pPr/>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78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6A2497-4269-45D5-A6F3-69034BC053B9}" type="slidenum">
              <a:rPr lang="it-IT" smtClean="0"/>
              <a:pPr/>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5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p14="http://schemas.microsoft.com/office/powerpoint/2010/main" val="395298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6A2497-4269-45D5-A6F3-69034BC053B9}" type="slidenum">
              <a:rPr lang="it-IT" smtClean="0"/>
              <a:pPr/>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387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p14="http://schemas.microsoft.com/office/powerpoint/2010/main" val="168523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E841E3-EFC1-420E-9B60-5F425CBA33CC}" type="datetimeFigureOut">
              <a:rPr lang="it-IT" smtClean="0"/>
              <a:pPr/>
              <a:t>21/05/2018</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6A2497-4269-45D5-A6F3-69034BC053B9}" type="slidenum">
              <a:rPr lang="it-IT" smtClean="0"/>
              <a:pPr/>
              <a:t>‹N›</a:t>
            </a:fld>
            <a:endParaRPr lang="it-IT"/>
          </a:p>
        </p:txBody>
      </p:sp>
    </p:spTree>
    <p:extLst>
      <p:ext uri="{BB962C8B-B14F-4D97-AF65-F5344CB8AC3E}">
        <p14:creationId xmlns:p14="http://schemas.microsoft.com/office/powerpoint/2010/main" val="862479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4E33C2D-A64A-48FD-A07A-8EDB28BE3F7D}"/>
              </a:ext>
            </a:extLst>
          </p:cNvPr>
          <p:cNvSpPr>
            <a:spLocks noGrp="1"/>
          </p:cNvSpPr>
          <p:nvPr>
            <p:ph type="ctrTitle"/>
          </p:nvPr>
        </p:nvSpPr>
        <p:spPr>
          <a:xfrm>
            <a:off x="1524000" y="777806"/>
            <a:ext cx="9144000" cy="428142"/>
          </a:xfrm>
        </p:spPr>
        <p:txBody>
          <a:bodyPr>
            <a:noAutofit/>
          </a:bodyPr>
          <a:lstStyle/>
          <a:p>
            <a:r>
              <a:rPr lang="it-IT" sz="2800" b="1" dirty="0"/>
              <a:t>Economia Etica e Solidale</a:t>
            </a:r>
          </a:p>
        </p:txBody>
      </p:sp>
      <p:sp>
        <p:nvSpPr>
          <p:cNvPr id="3" name="Sottotitolo 2">
            <a:extLst>
              <a:ext uri="{FF2B5EF4-FFF2-40B4-BE49-F238E27FC236}">
                <a16:creationId xmlns:a16="http://schemas.microsoft.com/office/drawing/2014/main" xmlns="" id="{F46E1FB7-AFDD-4E3E-8D12-9D23A16981D5}"/>
              </a:ext>
            </a:extLst>
          </p:cNvPr>
          <p:cNvSpPr>
            <a:spLocks noGrp="1"/>
          </p:cNvSpPr>
          <p:nvPr>
            <p:ph type="subTitle" idx="1"/>
          </p:nvPr>
        </p:nvSpPr>
        <p:spPr>
          <a:xfrm>
            <a:off x="2390862" y="1459684"/>
            <a:ext cx="7474591" cy="4212246"/>
          </a:xfrm>
        </p:spPr>
        <p:txBody>
          <a:bodyPr>
            <a:normAutofit/>
          </a:bodyPr>
          <a:lstStyle/>
          <a:p>
            <a:pPr algn="just"/>
            <a:endParaRPr lang="it-IT" sz="1600" dirty="0"/>
          </a:p>
          <a:p>
            <a:pPr algn="just"/>
            <a:endParaRPr lang="it-IT" sz="1600" dirty="0"/>
          </a:p>
          <a:p>
            <a:r>
              <a:rPr lang="it-IT" sz="1600" dirty="0"/>
              <a:t>Il commercio equo e solidale o commercio equo è una forma di commercio che dovrebbe garantire al produttore ed ai suoi dipendenti un prezzo giusto assicurando anche la tutela del territorio. Si oppone alla massimizzazione del profitto praticata dalle grandi catene di distribuzione organizzata e dai grandi produttori. Carattere tipico di questo commercio è di vendere direttamente al cliente finale i prodotti, eliminando qualsiasi catena di intermediari.</a:t>
            </a:r>
          </a:p>
          <a:p>
            <a:endParaRPr lang="it-IT" sz="1600" dirty="0"/>
          </a:p>
          <a:p>
            <a:r>
              <a:rPr lang="it-IT" sz="1600" dirty="0"/>
              <a:t>È, dunque, una forma di commercio internazionale nella quale si cerca di far crescere aziende economicamente sane nei paesi più sviluppati e di garantire ai produttori ed ai lavoratori dei paesi in via di sviluppo un trattamento economico e sociale equo e rispettoso; in questo senso si contrappone alle pratiche di commercio tradizionale. </a:t>
            </a:r>
          </a:p>
        </p:txBody>
      </p:sp>
    </p:spTree>
    <p:extLst>
      <p:ext uri="{BB962C8B-B14F-4D97-AF65-F5344CB8AC3E}">
        <p14:creationId xmlns:p14="http://schemas.microsoft.com/office/powerpoint/2010/main" val="34649621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xmlns="" id="{6227016F-43D8-4488-AF5C-98B6ECDE79D6}"/>
              </a:ext>
            </a:extLst>
          </p:cNvPr>
          <p:cNvSpPr>
            <a:spLocks noGrp="1"/>
          </p:cNvSpPr>
          <p:nvPr>
            <p:ph idx="1"/>
          </p:nvPr>
        </p:nvSpPr>
        <p:spPr>
          <a:xfrm>
            <a:off x="855677" y="713064"/>
            <a:ext cx="10284903" cy="4999839"/>
          </a:xfrm>
        </p:spPr>
        <p:txBody>
          <a:bodyPr>
            <a:normAutofit fontScale="92500" lnSpcReduction="20000"/>
          </a:bodyPr>
          <a:lstStyle/>
          <a:p>
            <a:pPr marL="0" indent="0">
              <a:buNone/>
            </a:pPr>
            <a:r>
              <a:rPr lang="it-IT" sz="2000" dirty="0"/>
              <a:t>Infatti i produttori agricoli di queste merci formano una miriade di piccole entità, che non hanno alcuna forza contrattuale da opporre ai grossisti locali (e/o internazionali) presso i quali si riforniscono le aziende multinazionali, nel determinare il prezzo della materia prima, consentendo così a questi operatori la determinazione del prezzo, che viene ovviamente tenuto il più basso possibile. Uno dei punti qualificanti del commercio equo e solidale è quello di promuovere cooperative di produttori sufficientemente grandi da potersi confrontare con successo ai grossisti. Tuttavia l'organizzazione del commercio equo e solidale è stata sottoposta a severe critiche da parte di studiosi e giornalisti.</a:t>
            </a:r>
          </a:p>
          <a:p>
            <a:pPr marL="0" indent="0">
              <a:buNone/>
            </a:pPr>
            <a:endParaRPr lang="it-IT" sz="2000" dirty="0"/>
          </a:p>
          <a:p>
            <a:pPr marL="0" indent="0" algn="just">
              <a:buNone/>
            </a:pPr>
            <a:r>
              <a:rPr lang="it-IT" sz="1900" i="1" dirty="0"/>
              <a:t>CARATTERISTICHE:</a:t>
            </a:r>
          </a:p>
          <a:p>
            <a:pPr marL="0" indent="0" algn="just">
              <a:buNone/>
            </a:pPr>
            <a:r>
              <a:rPr lang="it-IT" sz="1900" dirty="0"/>
              <a:t>Alla base del commercio equo e solidale (praticato soprattutto da associazioni cooperative, con un'elevata presenza di volontariato nei paesi ricchi) c'è dunque la volontà di contrastare il commercio tradizionale che si basa su pratiche ritenute fortemente penalizzanti per i piccoli produttori agricoli quali:</a:t>
            </a:r>
          </a:p>
          <a:p>
            <a:pPr algn="just"/>
            <a:r>
              <a:rPr lang="it-IT" sz="1900" dirty="0"/>
              <a:t>la determinazione dei prezzi, che vengono stabiliti da soggetti forti (multinazionali, catene commerciali) indipendentemente dai costi di produzione che sono a carico di soggetti deboli (contadini, artigiani, emarginati);</a:t>
            </a:r>
          </a:p>
          <a:p>
            <a:pPr algn="just"/>
            <a:r>
              <a:rPr lang="it-IT" sz="1900" dirty="0"/>
              <a:t>l'incertezza di sbocchi commerciali dei prodotti, che impedisce a contadini e artigiani di programmare seriamente il proprio futuro;</a:t>
            </a:r>
          </a:p>
          <a:p>
            <a:pPr marL="0" indent="0">
              <a:buNone/>
            </a:pPr>
            <a:endParaRPr lang="it-IT" sz="2000" dirty="0"/>
          </a:p>
        </p:txBody>
      </p:sp>
    </p:spTree>
    <p:extLst>
      <p:ext uri="{BB962C8B-B14F-4D97-AF65-F5344CB8AC3E}">
        <p14:creationId xmlns:p14="http://schemas.microsoft.com/office/powerpoint/2010/main" val="189043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65B3987-9512-4779-AF5E-2A0925A80CC3}"/>
              </a:ext>
            </a:extLst>
          </p:cNvPr>
          <p:cNvSpPr>
            <a:spLocks noGrp="1"/>
          </p:cNvSpPr>
          <p:nvPr>
            <p:ph idx="1"/>
          </p:nvPr>
        </p:nvSpPr>
        <p:spPr>
          <a:xfrm>
            <a:off x="735434" y="929080"/>
            <a:ext cx="10721131" cy="5637403"/>
          </a:xfrm>
        </p:spPr>
        <p:txBody>
          <a:bodyPr>
            <a:normAutofit/>
          </a:bodyPr>
          <a:lstStyle/>
          <a:p>
            <a:pPr algn="just"/>
            <a:r>
              <a:rPr lang="it-IT" sz="1600" dirty="0"/>
              <a:t>il ritardo dei pagamenti, ovvero il fatto che gli acquirenti paghino la merce molti mesi dopo la consegna e spesso anni dopo che sono stati sostenuti i costi necessari alla produzione (infrastrutture, semenze, nuovi impianti arborei, materie prime), che favorisce l'indebitamento di soggetti economicamente deboli e un circolo vizioso che porta spesso all'usura;</a:t>
            </a:r>
          </a:p>
          <a:p>
            <a:pPr algn="just"/>
            <a:r>
              <a:rPr lang="it-IT" sz="1600" dirty="0"/>
              <a:t>la mancata conoscenza, da parte dei produttori, dei mercati nei quali vengono venduti i loro prodotti e dunque la difficoltà da parte loro di riuscire ad adeguarsi e tanto meno a prevedere mutamenti nei consumi.</a:t>
            </a:r>
          </a:p>
          <a:p>
            <a:pPr algn="just"/>
            <a:r>
              <a:rPr lang="it-IT" sz="1600" dirty="0"/>
              <a:t>l'impiego di tecniche di produzione volte alla riduzione dei relativi costi, che nel medio-lungo periodo si rivelano particolarmente negative per il produttore e/o la sua comunità;</a:t>
            </a:r>
          </a:p>
          <a:p>
            <a:pPr algn="just"/>
            <a:r>
              <a:rPr lang="it-IT" sz="1600" dirty="0"/>
              <a:t>ricorso al lavoro di fasce della popolazione che nei paesi ricchi viene particolarmente tutelata (bambini, donne incinte, ...) al fine di aumentare i quantitativi prodotti, con rinuncia alla formazione dei giovani;</a:t>
            </a:r>
          </a:p>
          <a:p>
            <a:pPr algn="just"/>
            <a:r>
              <a:rPr lang="it-IT" sz="1600" dirty="0"/>
              <a:t>l'impiego di persone con scarsa produttività (rispetto alla concorrenza), che non hanno di fatto possibilità di sopravvivere sul mercato;</a:t>
            </a:r>
          </a:p>
          <a:p>
            <a:pPr algn="just"/>
            <a:r>
              <a:rPr lang="it-IT" sz="1600" dirty="0"/>
              <a:t>Una caratteristica peculiare del commercio equo e solidale è la filiera corta, ovvero l'esistenza di un ciclo produttivo-commerciale breve per la materia prima fatto di, al massimo, tre o quattro passaggi (produzione, trasporto, stoccaggio nei magazzini degli importatori, distribuzione presso i dettaglianti che riforniscono il consumatore finale), che rendono il prodotto facilmente rintracciabile. In questo, il Commercio equo e solidale si distingue fortemente dal commercio tradizionale, la cui filiera è spesso fatta di numerosi passaggi che remunerano notevolmente chi mette il prodotto sul mercato, a scapito di chi produce.</a:t>
            </a:r>
          </a:p>
        </p:txBody>
      </p:sp>
    </p:spTree>
    <p:extLst>
      <p:ext uri="{BB962C8B-B14F-4D97-AF65-F5344CB8AC3E}">
        <p14:creationId xmlns:p14="http://schemas.microsoft.com/office/powerpoint/2010/main" val="307565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0896D4AD-CBDD-41DD-8AB2-E870C5B9C452}"/>
              </a:ext>
            </a:extLst>
          </p:cNvPr>
          <p:cNvSpPr>
            <a:spLocks noGrp="1"/>
          </p:cNvSpPr>
          <p:nvPr>
            <p:ph type="title"/>
          </p:nvPr>
        </p:nvSpPr>
        <p:spPr>
          <a:xfrm>
            <a:off x="989900" y="847288"/>
            <a:ext cx="9857065" cy="478173"/>
          </a:xfrm>
        </p:spPr>
        <p:txBody>
          <a:bodyPr>
            <a:noAutofit/>
          </a:bodyPr>
          <a:lstStyle/>
          <a:p>
            <a:pPr algn="l"/>
            <a:r>
              <a:rPr lang="it-IT" sz="1600" i="1" dirty="0"/>
              <a:t>Vincoli e Divieti </a:t>
            </a:r>
          </a:p>
        </p:txBody>
      </p:sp>
      <p:sp>
        <p:nvSpPr>
          <p:cNvPr id="5" name="Segnaposto testo 4">
            <a:extLst>
              <a:ext uri="{FF2B5EF4-FFF2-40B4-BE49-F238E27FC236}">
                <a16:creationId xmlns:a16="http://schemas.microsoft.com/office/drawing/2014/main" xmlns="" id="{7C01A604-E871-4441-8F5A-D6469071C8D9}"/>
              </a:ext>
            </a:extLst>
          </p:cNvPr>
          <p:cNvSpPr>
            <a:spLocks noGrp="1"/>
          </p:cNvSpPr>
          <p:nvPr>
            <p:ph type="body" idx="1"/>
          </p:nvPr>
        </p:nvSpPr>
        <p:spPr>
          <a:xfrm>
            <a:off x="989900" y="1409351"/>
            <a:ext cx="10192625" cy="4601362"/>
          </a:xfrm>
        </p:spPr>
        <p:txBody>
          <a:bodyPr>
            <a:normAutofit fontScale="70000" lnSpcReduction="20000"/>
          </a:bodyPr>
          <a:lstStyle/>
          <a:p>
            <a:pPr algn="just"/>
            <a:r>
              <a:rPr lang="it-IT" sz="1800" dirty="0"/>
              <a:t>Il commercio equo e solidale interviene creando canali commerciali alternativi (ma economicamente sostenibili) a quelli dominanti, al fine di offrire degli sbocchi commerciali a condizioni ritenute più sostenibili per coloro che producono.</a:t>
            </a:r>
          </a:p>
          <a:p>
            <a:pPr algn="just"/>
            <a:r>
              <a:rPr lang="it-IT" sz="1800" dirty="0"/>
              <a:t>I principali vincoli da osservare per entrare nel circuito del commercio equo e solidale sono:</a:t>
            </a:r>
          </a:p>
          <a:p>
            <a:pPr marL="285750" indent="-285750" algn="just">
              <a:buFont typeface="Arial" panose="020B0604020202020204" pitchFamily="34" charset="0"/>
              <a:buChar char="•"/>
            </a:pPr>
            <a:r>
              <a:rPr lang="it-IT" sz="1800" dirty="0"/>
              <a:t>divieto del lavoro minorile</a:t>
            </a:r>
          </a:p>
          <a:p>
            <a:pPr marL="285750" indent="-285750" algn="just">
              <a:buFont typeface="Arial" panose="020B0604020202020204" pitchFamily="34" charset="0"/>
              <a:buChar char="•"/>
            </a:pPr>
            <a:r>
              <a:rPr lang="it-IT" sz="1800" dirty="0"/>
              <a:t>impiego di materie prime rinnovabili</a:t>
            </a:r>
          </a:p>
          <a:p>
            <a:pPr marL="285750" indent="-285750" algn="just">
              <a:buFont typeface="Arial" panose="020B0604020202020204" pitchFamily="34" charset="0"/>
              <a:buChar char="•"/>
            </a:pPr>
            <a:r>
              <a:rPr lang="it-IT" sz="1800" dirty="0"/>
              <a:t>spese per la formazione/scuola</a:t>
            </a:r>
          </a:p>
          <a:p>
            <a:pPr marL="285750" indent="-285750" algn="just">
              <a:buFont typeface="Arial" panose="020B0604020202020204" pitchFamily="34" charset="0"/>
              <a:buChar char="•"/>
            </a:pPr>
            <a:r>
              <a:rPr lang="it-IT" sz="1800" dirty="0"/>
              <a:t>cooperazione tra produttori</a:t>
            </a:r>
          </a:p>
          <a:p>
            <a:pPr marL="285750" indent="-285750" algn="just">
              <a:buFont typeface="Arial" panose="020B0604020202020204" pitchFamily="34" charset="0"/>
              <a:buChar char="•"/>
            </a:pPr>
            <a:r>
              <a:rPr lang="it-IT" sz="1800" dirty="0"/>
              <a:t>creazione, laddove possibile, di un mercato interno dei </a:t>
            </a:r>
            <a:r>
              <a:rPr lang="it-IT" sz="1800"/>
              <a:t>beni </a:t>
            </a:r>
            <a:r>
              <a:rPr lang="it-IT" sz="1800" smtClean="0"/>
              <a:t>prodotti</a:t>
            </a:r>
          </a:p>
          <a:p>
            <a:pPr marL="285750" indent="-285750" algn="just">
              <a:buFont typeface="Arial" panose="020B0604020202020204" pitchFamily="34" charset="0"/>
              <a:buChar char="•"/>
            </a:pPr>
            <a:endParaRPr lang="it-IT" sz="1800" dirty="0"/>
          </a:p>
          <a:p>
            <a:pPr marL="285750" indent="-285750" algn="just">
              <a:buFont typeface="Arial" panose="020B0604020202020204" pitchFamily="34" charset="0"/>
              <a:buChar char="•"/>
            </a:pPr>
            <a:r>
              <a:rPr lang="it-IT" sz="1800" dirty="0"/>
              <a:t>salari equi, secondo le leggi del luogo di produzione, per coloro che lavorano come dipendenti nei luoghi di produzione </a:t>
            </a:r>
            <a:r>
              <a:rPr lang="it-IT" sz="1800" dirty="0" smtClean="0"/>
              <a:t>agricola.</a:t>
            </a:r>
            <a:endParaRPr lang="it-IT" sz="1800" dirty="0"/>
          </a:p>
          <a:p>
            <a:pPr algn="just"/>
            <a:r>
              <a:rPr lang="it-IT" sz="1800" dirty="0"/>
              <a:t>Gli acquirenti (importatori diretti o centrali di importazione) dei paesi ricchi, si assumono impegni quali:</a:t>
            </a:r>
          </a:p>
          <a:p>
            <a:pPr marL="285750" indent="-285750" algn="just">
              <a:buFont typeface="Arial" panose="020B0604020202020204" pitchFamily="34" charset="0"/>
              <a:buChar char="•"/>
            </a:pPr>
            <a:r>
              <a:rPr lang="it-IT" sz="1800" dirty="0"/>
              <a:t>Prezzi minimi garantiti (determinati in accordo con gli stessi produttori; il prezzo corrisposto deve permettere una vita dignitosa ai produttori, permettere investimenti nel campo sociale e far sì che la produzione sia ambientalmente sostenibile)</a:t>
            </a:r>
          </a:p>
          <a:p>
            <a:pPr marL="285750" indent="-285750" algn="just">
              <a:buFont typeface="Arial" panose="020B0604020202020204" pitchFamily="34" charset="0"/>
              <a:buChar char="•"/>
            </a:pPr>
            <a:r>
              <a:rPr lang="it-IT" sz="1800" dirty="0"/>
              <a:t>quantitativi minimi garantiti</a:t>
            </a:r>
          </a:p>
          <a:p>
            <a:pPr marL="285750" indent="-285750" algn="just">
              <a:buFont typeface="Arial" panose="020B0604020202020204" pitchFamily="34" charset="0"/>
              <a:buChar char="•"/>
            </a:pPr>
            <a:r>
              <a:rPr lang="it-IT" sz="1800" dirty="0"/>
              <a:t>contratti di lunga durata (pluriennali)</a:t>
            </a:r>
          </a:p>
          <a:p>
            <a:pPr marL="285750" indent="-285750" algn="just">
              <a:buFont typeface="Arial" panose="020B0604020202020204" pitchFamily="34" charset="0"/>
              <a:buChar char="•"/>
            </a:pPr>
            <a:r>
              <a:rPr lang="it-IT" sz="1800" dirty="0"/>
              <a:t>consulenza rispetto ai prodotti e le tecniche di produzione</a:t>
            </a:r>
          </a:p>
          <a:p>
            <a:pPr marL="285750" indent="-285750" algn="just">
              <a:buFont typeface="Arial" panose="020B0604020202020204" pitchFamily="34" charset="0"/>
              <a:buChar char="•"/>
            </a:pPr>
            <a:r>
              <a:rPr lang="it-IT" sz="1800" dirty="0"/>
              <a:t>prefinanziamento</a:t>
            </a:r>
          </a:p>
        </p:txBody>
      </p:sp>
    </p:spTree>
    <p:extLst>
      <p:ext uri="{BB962C8B-B14F-4D97-AF65-F5344CB8AC3E}">
        <p14:creationId xmlns:p14="http://schemas.microsoft.com/office/powerpoint/2010/main" val="185613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67F7E54-C789-4162-9317-BB0A19044BF4}"/>
              </a:ext>
            </a:extLst>
          </p:cNvPr>
          <p:cNvSpPr>
            <a:spLocks noGrp="1"/>
          </p:cNvSpPr>
          <p:nvPr>
            <p:ph idx="1"/>
          </p:nvPr>
        </p:nvSpPr>
        <p:spPr>
          <a:xfrm>
            <a:off x="763398" y="629174"/>
            <a:ext cx="10628852" cy="5587068"/>
          </a:xfrm>
        </p:spPr>
        <p:txBody>
          <a:bodyPr>
            <a:normAutofit/>
          </a:bodyPr>
          <a:lstStyle/>
          <a:p>
            <a:pPr marL="0" indent="0">
              <a:buNone/>
            </a:pPr>
            <a:r>
              <a:rPr lang="it-IT" sz="1400" i="1" dirty="0"/>
              <a:t>I Prodotti:</a:t>
            </a:r>
          </a:p>
          <a:p>
            <a:pPr marL="0" indent="0" algn="just">
              <a:buNone/>
            </a:pPr>
            <a:r>
              <a:rPr lang="it-IT" sz="1600" dirty="0"/>
              <a:t>Tipici prodotti del commercio equo sono il caffè, il tè, lo zucchero di canna, il cacao e prodotti </a:t>
            </a:r>
            <a:r>
              <a:rPr lang="it-IT" sz="1600" dirty="0" smtClean="0"/>
              <a:t>dell'artigianato . Altri </a:t>
            </a:r>
            <a:r>
              <a:rPr lang="it-IT" sz="1600" dirty="0"/>
              <a:t>prodotti agricoli sono: il miele, la </a:t>
            </a:r>
            <a:r>
              <a:rPr lang="it-IT" sz="1600" dirty="0" err="1" smtClean="0"/>
              <a:t>quinoa</a:t>
            </a:r>
            <a:r>
              <a:rPr lang="it-IT" sz="1600" dirty="0" smtClean="0"/>
              <a:t> , </a:t>
            </a:r>
            <a:r>
              <a:rPr lang="it-IT" sz="1600" dirty="0"/>
              <a:t>l'orzo, la frutta secca (anacardi, uvetta, mango, ...), gli infusi (carcadè, camomilla, menta, ...), le spezie (pepe, cannella, chiodi di garofano, noce moscata, ...), le banane e altri. Questi vengono trasformati in: cioccolata e cioccolatini, torrone, caramelle, biscotti, crema di nocciole, bibite solubili, succhi di frutta, muesli, ecc.</a:t>
            </a:r>
          </a:p>
          <a:p>
            <a:pPr marL="0" indent="0" algn="just">
              <a:buNone/>
            </a:pPr>
            <a:r>
              <a:rPr lang="it-IT" sz="1600" dirty="0"/>
              <a:t>La produzione biologica sempre più presente tra i prodotti alimentari è dovuta da un lato alle scelte dei consumatori dei paesi più sviluppati per un cibo prodotto biologicamente, ma anche per evitare a contadini e operai di esporsi a prodotti nocivi per l'uomo e per motivi di salvaguardia dell'ambiente. A volte sono gli stessi contadini a decidere per l'agricoltura biologica quale tecnica tradizionale di coltivazione.</a:t>
            </a:r>
          </a:p>
          <a:p>
            <a:pPr marL="0" indent="0">
              <a:buNone/>
            </a:pPr>
            <a:endParaRPr lang="it-IT" sz="1600" dirty="0"/>
          </a:p>
          <a:p>
            <a:pPr marL="0" indent="0">
              <a:buNone/>
            </a:pPr>
            <a:r>
              <a:rPr lang="it-IT" sz="1600" i="1" dirty="0"/>
              <a:t>Le Dimensioni del fenomeno:</a:t>
            </a:r>
          </a:p>
          <a:p>
            <a:pPr marL="0" indent="0" algn="just">
              <a:buNone/>
            </a:pPr>
            <a:r>
              <a:rPr lang="it-IT" sz="1600" dirty="0"/>
              <a:t>Nel 2003 le Università Cattolica e Bicocca di Milano hanno avviato un'ambiziosa ricerca - i cui risultati sono stati presentati nel maggio 2006 - al fine di fotografare le dimensioni del commercio equo e solidale sul mercato italiano e sui paesi in via di sviluppo, ipotizzando che tale commercio possa diventare una possibile politica per lo sviluppo dei paesi arretrati.</a:t>
            </a:r>
          </a:p>
          <a:p>
            <a:pPr marL="0" indent="0" algn="just">
              <a:buNone/>
            </a:pPr>
            <a:r>
              <a:rPr lang="it-IT" sz="1600" dirty="0"/>
              <a:t>Durante il 2005 nella sola Unione europea il commercio equo e solidale ha raggiunto un fatturato record di 660 milioni di euro, due volte e mezzo maggiore rispetto allo stesso nel 2001. Sempre nell'UE, sono più di 79 000 i punti vendita che trattano merci solidali (57 000 di questi sono supermercati comuni che vendono anche prodotti equi) mentre sono circa 2800 le botteghe del mondo presso cui offrono il loro servizio circa 100 000 volontari.</a:t>
            </a:r>
          </a:p>
        </p:txBody>
      </p:sp>
    </p:spTree>
    <p:extLst>
      <p:ext uri="{BB962C8B-B14F-4D97-AF65-F5344CB8AC3E}">
        <p14:creationId xmlns:p14="http://schemas.microsoft.com/office/powerpoint/2010/main" val="24241060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TotalTime>
  <Words>1144</Words>
  <Application>Microsoft Office PowerPoint</Application>
  <PresentationFormat>Personalizzato</PresentationFormat>
  <Paragraphs>41</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Organico</vt:lpstr>
      <vt:lpstr>Economia Etica e Solidale</vt:lpstr>
      <vt:lpstr>Presentazione standard di PowerPoint</vt:lpstr>
      <vt:lpstr>Presentazione standard di PowerPoint</vt:lpstr>
      <vt:lpstr>Vincoli e Divieti </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Etica e Solidale</dc:title>
  <dc:creator>jhojan verde</dc:creator>
  <cp:lastModifiedBy>Irene Ziveri</cp:lastModifiedBy>
  <cp:revision>9</cp:revision>
  <dcterms:created xsi:type="dcterms:W3CDTF">2018-03-20T21:12:30Z</dcterms:created>
  <dcterms:modified xsi:type="dcterms:W3CDTF">2018-05-21T07:31:00Z</dcterms:modified>
</cp:coreProperties>
</file>